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Average" panose="020B0604020202020204" charset="0"/>
      <p:regular r:id="rId12"/>
    </p:embeddedFont>
    <p:embeddedFont>
      <p:font typeface="Oswald" panose="00000500000000000000" pitchFamily="2" charset="0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80f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80f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980f91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980f91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980f91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980f91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980f9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980f91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8a1bf4a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8a1bf4a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980f9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980f91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f98a1bf4a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1f98a1bf4a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6f980f91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6f980f91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?search=heart+diseas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jpg"/><Relationship Id="rId4" Type="http://schemas.openxmlformats.org/officeDocument/2006/relationships/image" Target="../media/image6.png"/><Relationship Id="rId9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Analytics - Group 7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             </a:t>
            </a:r>
            <a:r>
              <a:rPr lang="en" sz="3500"/>
              <a:t>Factors Lead to Heart Disease </a:t>
            </a:r>
            <a:endParaRPr sz="3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Objective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Overview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Data Sources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Analytical Questions 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Predictive Analytics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Conclusion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772" y="3020225"/>
            <a:ext cx="3970977" cy="199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/>
              <a:t>Project objective: </a:t>
            </a:r>
            <a:endParaRPr sz="4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Analysing which indicators are factors for heart disease using machine learning model</a:t>
            </a:r>
            <a:endParaRPr sz="4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20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9575" y="3223450"/>
            <a:ext cx="5084425" cy="199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79" name="Google Shape;79;p16"/>
          <p:cNvGrpSpPr/>
          <p:nvPr/>
        </p:nvGrpSpPr>
        <p:grpSpPr>
          <a:xfrm>
            <a:off x="424825" y="1253973"/>
            <a:ext cx="8294372" cy="799416"/>
            <a:chOff x="424813" y="1177875"/>
            <a:chExt cx="8294372" cy="849900"/>
          </a:xfrm>
        </p:grpSpPr>
        <p:sp>
          <p:nvSpPr>
            <p:cNvPr id="80" name="Google Shape;80;p16"/>
            <p:cNvSpPr/>
            <p:nvPr/>
          </p:nvSpPr>
          <p:spPr>
            <a:xfrm>
              <a:off x="2927684" y="1177875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424813" y="1177875"/>
              <a:ext cx="3055800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16"/>
          <p:cNvSpPr txBox="1">
            <a:spLocks noGrp="1"/>
          </p:cNvSpPr>
          <p:nvPr>
            <p:ph type="body" idx="4294967295"/>
          </p:nvPr>
        </p:nvSpPr>
        <p:spPr>
          <a:xfrm>
            <a:off x="539675" y="1254200"/>
            <a:ext cx="24225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Preparation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4294967295"/>
          </p:nvPr>
        </p:nvSpPr>
        <p:spPr>
          <a:xfrm>
            <a:off x="3480453" y="1254158"/>
            <a:ext cx="51117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ETL through Pandas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SQL database using PgAdmin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84" name="Google Shape;84;p16"/>
          <p:cNvGrpSpPr/>
          <p:nvPr/>
        </p:nvGrpSpPr>
        <p:grpSpPr>
          <a:xfrm>
            <a:off x="424825" y="2127339"/>
            <a:ext cx="8294360" cy="799416"/>
            <a:chOff x="424813" y="2075689"/>
            <a:chExt cx="8294360" cy="849900"/>
          </a:xfrm>
        </p:grpSpPr>
        <p:sp>
          <p:nvSpPr>
            <p:cNvPr id="85" name="Google Shape;85;p16"/>
            <p:cNvSpPr/>
            <p:nvPr/>
          </p:nvSpPr>
          <p:spPr>
            <a:xfrm>
              <a:off x="2927672" y="2075689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424813" y="2075689"/>
              <a:ext cx="3055800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6"/>
          <p:cNvSpPr txBox="1">
            <a:spLocks noGrp="1"/>
          </p:cNvSpPr>
          <p:nvPr>
            <p:ph type="body" idx="4294967295"/>
          </p:nvPr>
        </p:nvSpPr>
        <p:spPr>
          <a:xfrm>
            <a:off x="539675" y="2127450"/>
            <a:ext cx="24225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Model Building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" name="Google Shape;88;p16"/>
          <p:cNvSpPr txBox="1">
            <a:spLocks noGrp="1"/>
          </p:cNvSpPr>
          <p:nvPr>
            <p:ph type="body" idx="4294967295"/>
          </p:nvPr>
        </p:nvSpPr>
        <p:spPr>
          <a:xfrm>
            <a:off x="3480453" y="2127465"/>
            <a:ext cx="51117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Machine Learning 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89" name="Google Shape;89;p16"/>
          <p:cNvGrpSpPr/>
          <p:nvPr/>
        </p:nvGrpSpPr>
        <p:grpSpPr>
          <a:xfrm>
            <a:off x="424825" y="3000705"/>
            <a:ext cx="8294360" cy="799447"/>
            <a:chOff x="424813" y="2974405"/>
            <a:chExt cx="8294360" cy="849933"/>
          </a:xfrm>
        </p:grpSpPr>
        <p:sp>
          <p:nvSpPr>
            <p:cNvPr id="90" name="Google Shape;90;p16"/>
            <p:cNvSpPr/>
            <p:nvPr/>
          </p:nvSpPr>
          <p:spPr>
            <a:xfrm>
              <a:off x="2927672" y="2974438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424813" y="2974405"/>
              <a:ext cx="3055800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6"/>
          <p:cNvSpPr txBox="1">
            <a:spLocks noGrp="1"/>
          </p:cNvSpPr>
          <p:nvPr>
            <p:ph type="body" idx="4294967295"/>
          </p:nvPr>
        </p:nvSpPr>
        <p:spPr>
          <a:xfrm>
            <a:off x="539675" y="3000775"/>
            <a:ext cx="24225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Testing &amp; Evaluation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4294967295"/>
          </p:nvPr>
        </p:nvSpPr>
        <p:spPr>
          <a:xfrm>
            <a:off x="3480453" y="3004317"/>
            <a:ext cx="51117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Logistic Regression 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Random Forest 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4" name="Google Shape;94;p16"/>
          <p:cNvGrpSpPr/>
          <p:nvPr/>
        </p:nvGrpSpPr>
        <p:grpSpPr>
          <a:xfrm>
            <a:off x="424825" y="3874103"/>
            <a:ext cx="8294360" cy="799447"/>
            <a:chOff x="424813" y="3871259"/>
            <a:chExt cx="8294360" cy="849933"/>
          </a:xfrm>
        </p:grpSpPr>
        <p:sp>
          <p:nvSpPr>
            <p:cNvPr id="95" name="Google Shape;95;p16"/>
            <p:cNvSpPr/>
            <p:nvPr/>
          </p:nvSpPr>
          <p:spPr>
            <a:xfrm>
              <a:off x="2927672" y="3871292"/>
              <a:ext cx="5791500" cy="849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424813" y="3871259"/>
              <a:ext cx="3055800" cy="849900"/>
            </a:xfrm>
            <a:prstGeom prst="homePlate">
              <a:avLst>
                <a:gd name="adj" fmla="val 26719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16"/>
          <p:cNvSpPr txBox="1">
            <a:spLocks noGrp="1"/>
          </p:cNvSpPr>
          <p:nvPr>
            <p:ph type="body" idx="4294967295"/>
          </p:nvPr>
        </p:nvSpPr>
        <p:spPr>
          <a:xfrm>
            <a:off x="539675" y="3874100"/>
            <a:ext cx="24225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Conclusion &amp;  Data Visualization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8" name="Google Shape;98;p16"/>
          <p:cNvSpPr txBox="1">
            <a:spLocks noGrp="1"/>
          </p:cNvSpPr>
          <p:nvPr>
            <p:ph type="body" idx="4294967295"/>
          </p:nvPr>
        </p:nvSpPr>
        <p:spPr>
          <a:xfrm>
            <a:off x="3480453" y="3876311"/>
            <a:ext cx="51117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Tableau Storyboard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>
            <a:spLocks noGrp="1"/>
          </p:cNvSpPr>
          <p:nvPr>
            <p:ph type="title"/>
          </p:nvPr>
        </p:nvSpPr>
        <p:spPr>
          <a:xfrm>
            <a:off x="265500" y="1733850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 &amp; Resources </a:t>
            </a:r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body" idx="2"/>
          </p:nvPr>
        </p:nvSpPr>
        <p:spPr>
          <a:xfrm>
            <a:off x="4778475" y="182500"/>
            <a:ext cx="4297500" cy="47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 sz="2000" b="1">
                <a:solidFill>
                  <a:srgbClr val="24292F"/>
                </a:solidFill>
                <a:highlight>
                  <a:srgbClr val="FFFFFF"/>
                </a:highlight>
              </a:rPr>
              <a:t>Data Source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: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heart_disease_key_indicators.csv</a:t>
            </a:r>
            <a:endParaRPr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lang="en" sz="2000" b="1">
                <a:solidFill>
                  <a:srgbClr val="24292F"/>
                </a:solidFill>
                <a:highlight>
                  <a:srgbClr val="FFFFFF"/>
                </a:highlight>
              </a:rPr>
              <a:t>Software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: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Python 3.7.10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Visual Studio Code 1.38.1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Jupyter Notebook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Anaconda3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, </a:t>
            </a:r>
            <a:r>
              <a:rPr lang="en">
                <a:solidFill>
                  <a:srgbClr val="24292F"/>
                </a:solidFill>
                <a:highlight>
                  <a:srgbClr val="FFFFFF"/>
                </a:highlight>
              </a:rPr>
              <a:t>PgAdmin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.</a:t>
            </a: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marL="457200" lvl="0" indent="-374650" algn="l" rtl="0">
              <a:spcBef>
                <a:spcPts val="1200"/>
              </a:spcBef>
              <a:spcAft>
                <a:spcPts val="0"/>
              </a:spcAft>
              <a:buSzPts val="2300"/>
              <a:buChar char="❖"/>
            </a:pPr>
            <a:r>
              <a:rPr lang="en" sz="2000" b="1">
                <a:solidFill>
                  <a:srgbClr val="24292F"/>
                </a:solidFill>
                <a:highlight>
                  <a:srgbClr val="FFFFFF"/>
                </a:highlight>
              </a:rPr>
              <a:t>Resources</a:t>
            </a:r>
            <a:r>
              <a:rPr lang="en" sz="2000">
                <a:solidFill>
                  <a:srgbClr val="24292F"/>
                </a:solidFill>
                <a:highlight>
                  <a:srgbClr val="FFFFFF"/>
                </a:highlight>
              </a:rPr>
              <a:t>: </a:t>
            </a:r>
            <a:r>
              <a:rPr lang="en" sz="2000">
                <a:solidFill>
                  <a:srgbClr val="CC0000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https://www.kaggle.com/datasets?search=heart+disease</a:t>
            </a:r>
            <a:r>
              <a:rPr lang="en">
                <a:solidFill>
                  <a:srgbClr val="CC0000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CC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Analytical Questions </a:t>
            </a:r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311700" y="1124450"/>
            <a:ext cx="7634700" cy="336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What are the key indicators that lead to heart disease ?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What factors had the greatest influence on a person developing heart disease and in what proportions ?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Can a machine learning model accurately predict whether a person will develop heart disease based on the data provided ?</a:t>
            </a:r>
            <a:endParaRPr/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3375" y="3432050"/>
            <a:ext cx="1498926" cy="148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Analysis</a:t>
            </a:r>
            <a:endParaRPr dirty="0"/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2"/>
          </p:nvPr>
        </p:nvSpPr>
        <p:spPr>
          <a:xfrm>
            <a:off x="4832400" y="13627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100" b="1" dirty="0">
              <a:solidFill>
                <a:schemeClr val="dk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C4F14-5D4A-42CA-80A0-236C499F61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20"/>
          <p:cNvSpPr txBox="1">
            <a:spLocks noGrp="1"/>
          </p:cNvSpPr>
          <p:nvPr>
            <p:ph type="body" idx="1"/>
          </p:nvPr>
        </p:nvSpPr>
        <p:spPr>
          <a:xfrm>
            <a:off x="311700" y="1569675"/>
            <a:ext cx="8520600" cy="29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CA" sz="21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dk1"/>
              </a:solidFill>
            </a:endParaRPr>
          </a:p>
          <a:p>
            <a:pPr marL="342900" lvl="0" algn="l" rtl="0">
              <a:spcBef>
                <a:spcPts val="1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sz="2100" b="1" dirty="0">
                <a:solidFill>
                  <a:schemeClr val="dk1"/>
                </a:solidFill>
              </a:rPr>
              <a:t>Findings</a:t>
            </a:r>
            <a:endParaRPr sz="2100" b="1" dirty="0">
              <a:solidFill>
                <a:schemeClr val="dk1"/>
              </a:solidFill>
            </a:endParaRPr>
          </a:p>
          <a:p>
            <a:pPr marL="342900" lvl="0" algn="l" rtl="0">
              <a:spcBef>
                <a:spcPts val="160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" sz="2100" b="1" dirty="0">
                <a:solidFill>
                  <a:schemeClr val="dk1"/>
                </a:solidFill>
              </a:rPr>
              <a:t>Tableau Storyboard - </a:t>
            </a:r>
            <a:r>
              <a:rPr lang="en-CA" sz="2100" b="1" dirty="0">
                <a:solidFill>
                  <a:schemeClr val="dk1"/>
                </a:solidFill>
              </a:rPr>
              <a:t>https://public.tableau.com/app/profile/ethan.mcbride/viz/HeartDiseaseKeyIndicatorsDashboard/GeneralOverview</a:t>
            </a:r>
            <a:endParaRPr sz="21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4DD5D6-4B9F-4501-B1E7-8CA7A2DC8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78324"/>
            <a:ext cx="5966460" cy="40379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 idx="4294967295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Team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4" name="Google Shape;134;p21" descr="Corporate headshot of a wom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28530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>
            <a:spLocks noGrp="1"/>
          </p:cNvSpPr>
          <p:nvPr>
            <p:ph type="body" idx="4294967295"/>
          </p:nvPr>
        </p:nvSpPr>
        <p:spPr>
          <a:xfrm>
            <a:off x="164950" y="3108900"/>
            <a:ext cx="21774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Ethan McBride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36" name="Google Shape;136;p21"/>
          <p:cNvCxnSpPr/>
          <p:nvPr/>
        </p:nvCxnSpPr>
        <p:spPr>
          <a:xfrm>
            <a:off x="1118175" y="3561938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7" name="Google Shape;137;p21"/>
          <p:cNvSpPr txBox="1">
            <a:spLocks noGrp="1"/>
          </p:cNvSpPr>
          <p:nvPr>
            <p:ph type="body" idx="4294967295"/>
          </p:nvPr>
        </p:nvSpPr>
        <p:spPr>
          <a:xfrm>
            <a:off x="164925" y="3641661"/>
            <a:ext cx="21774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300"/>
          </a:p>
        </p:txBody>
      </p:sp>
      <p:pic>
        <p:nvPicPr>
          <p:cNvPr id="138" name="Google Shape;138;p21" descr="Corporate headshot of a man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9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>
            <a:spLocks noGrp="1"/>
          </p:cNvSpPr>
          <p:nvPr>
            <p:ph type="body" idx="4294967295"/>
          </p:nvPr>
        </p:nvSpPr>
        <p:spPr>
          <a:xfrm>
            <a:off x="2374559" y="3108900"/>
            <a:ext cx="21774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Andres Pombo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40" name="Google Shape;140;p21"/>
          <p:cNvCxnSpPr/>
          <p:nvPr/>
        </p:nvCxnSpPr>
        <p:spPr>
          <a:xfrm>
            <a:off x="3327800" y="3561938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1" name="Google Shape;141;p21"/>
          <p:cNvSpPr txBox="1">
            <a:spLocks noGrp="1"/>
          </p:cNvSpPr>
          <p:nvPr>
            <p:ph type="body" idx="4294967295"/>
          </p:nvPr>
        </p:nvSpPr>
        <p:spPr>
          <a:xfrm>
            <a:off x="2220395" y="1346761"/>
            <a:ext cx="21774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300"/>
          </a:p>
        </p:txBody>
      </p:sp>
      <p:pic>
        <p:nvPicPr>
          <p:cNvPr id="142" name="Google Shape;142;p21" descr="Corporate headshot of a woman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3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>
            <a:spLocks noGrp="1"/>
          </p:cNvSpPr>
          <p:nvPr>
            <p:ph type="body" idx="4294967295"/>
          </p:nvPr>
        </p:nvSpPr>
        <p:spPr>
          <a:xfrm>
            <a:off x="4584180" y="3108900"/>
            <a:ext cx="21774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Sergei Zhukov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44" name="Google Shape;144;p21"/>
          <p:cNvCxnSpPr/>
          <p:nvPr/>
        </p:nvCxnSpPr>
        <p:spPr>
          <a:xfrm>
            <a:off x="5554075" y="3561938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5" name="Google Shape;145;p21"/>
          <p:cNvSpPr txBox="1">
            <a:spLocks noGrp="1"/>
          </p:cNvSpPr>
          <p:nvPr>
            <p:ph type="body" idx="4294967295"/>
          </p:nvPr>
        </p:nvSpPr>
        <p:spPr>
          <a:xfrm>
            <a:off x="2649431" y="3641650"/>
            <a:ext cx="41121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/>
              <a:t>         Thank you </a:t>
            </a:r>
            <a:endParaRPr sz="3900"/>
          </a:p>
        </p:txBody>
      </p:sp>
      <p:pic>
        <p:nvPicPr>
          <p:cNvPr id="146" name="Google Shape;146;p21" descr="Corporate headshot of a man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5338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>
            <a:spLocks noGrp="1"/>
          </p:cNvSpPr>
          <p:nvPr>
            <p:ph type="body" idx="4294967295"/>
          </p:nvPr>
        </p:nvSpPr>
        <p:spPr>
          <a:xfrm>
            <a:off x="6793801" y="3108900"/>
            <a:ext cx="2177400" cy="43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Marian Salgadoe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148" name="Google Shape;148;p21"/>
          <p:cNvCxnSpPr/>
          <p:nvPr/>
        </p:nvCxnSpPr>
        <p:spPr>
          <a:xfrm>
            <a:off x="7747050" y="3561938"/>
            <a:ext cx="27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9" name="Google Shape;149;p21"/>
          <p:cNvSpPr txBox="1">
            <a:spLocks noGrp="1"/>
          </p:cNvSpPr>
          <p:nvPr>
            <p:ph type="body" idx="4294967295"/>
          </p:nvPr>
        </p:nvSpPr>
        <p:spPr>
          <a:xfrm>
            <a:off x="6793795" y="3641661"/>
            <a:ext cx="2177400" cy="1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sz="1300"/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80475" y="834950"/>
            <a:ext cx="2177401" cy="227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04200" y="1140075"/>
            <a:ext cx="1934750" cy="2003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6250" y="1157300"/>
            <a:ext cx="1934750" cy="20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523350" y="1071087"/>
            <a:ext cx="2072726" cy="207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205</Words>
  <Application>Microsoft Office PowerPoint</Application>
  <PresentationFormat>On-screen Show (16:9)</PresentationFormat>
  <Paragraphs>51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Wingdings</vt:lpstr>
      <vt:lpstr>Oswald</vt:lpstr>
      <vt:lpstr>Average</vt:lpstr>
      <vt:lpstr>Slate</vt:lpstr>
      <vt:lpstr>Data Analytics - Group 7</vt:lpstr>
      <vt:lpstr>CONTENTS</vt:lpstr>
      <vt:lpstr>Project objective:   Analysing which indicators are factors for heart disease using machine learning model </vt:lpstr>
      <vt:lpstr>Overview</vt:lpstr>
      <vt:lpstr>Data Sources &amp; Resources </vt:lpstr>
      <vt:lpstr>Analytical Questions </vt:lpstr>
      <vt:lpstr>Exploratory Analysis</vt:lpstr>
      <vt:lpstr>     Conclusion  </vt:lpstr>
      <vt:lpstr>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- Group 7</dc:title>
  <cp:lastModifiedBy>Rangika Salgadoe</cp:lastModifiedBy>
  <cp:revision>3</cp:revision>
  <dcterms:modified xsi:type="dcterms:W3CDTF">2022-03-30T03:25:27Z</dcterms:modified>
</cp:coreProperties>
</file>